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80" r:id="rId3"/>
    <p:sldId id="279" r:id="rId4"/>
    <p:sldId id="276" r:id="rId5"/>
    <p:sldId id="281" r:id="rId6"/>
    <p:sldId id="282" r:id="rId7"/>
    <p:sldId id="283" r:id="rId8"/>
    <p:sldId id="275" r:id="rId9"/>
    <p:sldId id="277" r:id="rId10"/>
    <p:sldId id="278" r:id="rId11"/>
    <p:sldId id="262" r:id="rId12"/>
    <p:sldId id="264" r:id="rId13"/>
    <p:sldId id="260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67" r:id="rId24"/>
    <p:sldId id="293" r:id="rId25"/>
    <p:sldId id="266" r:id="rId26"/>
    <p:sldId id="295" r:id="rId27"/>
    <p:sldId id="296" r:id="rId28"/>
    <p:sldId id="297" r:id="rId29"/>
    <p:sldId id="298" r:id="rId30"/>
    <p:sldId id="299" r:id="rId31"/>
    <p:sldId id="300" r:id="rId32"/>
    <p:sldId id="273" r:id="rId33"/>
    <p:sldId id="272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4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AFA7CA5-39F4-462E-9314-4060C4D5F471}" type="datetimeFigureOut">
              <a:rPr lang="fr-FR" smtClean="0"/>
              <a:t>26/04/2020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C565B43-6C6E-491E-AB0A-9640B9ECC0CE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34288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A7CA5-39F4-462E-9314-4060C4D5F471}" type="datetimeFigureOut">
              <a:rPr lang="fr-FR" smtClean="0"/>
              <a:t>26/04/2020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65B43-6C6E-491E-AB0A-9640B9ECC0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8835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A7CA5-39F4-462E-9314-4060C4D5F471}" type="datetimeFigureOut">
              <a:rPr lang="fr-FR" smtClean="0"/>
              <a:t>26/04/2020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65B43-6C6E-491E-AB0A-9640B9ECC0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5489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A7CA5-39F4-462E-9314-4060C4D5F471}" type="datetimeFigureOut">
              <a:rPr lang="fr-FR" smtClean="0"/>
              <a:t>26/04/2020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65B43-6C6E-491E-AB0A-9640B9ECC0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2305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AFA7CA5-39F4-462E-9314-4060C4D5F471}" type="datetimeFigureOut">
              <a:rPr lang="fr-FR" smtClean="0"/>
              <a:t>26/04/2020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C565B43-6C6E-491E-AB0A-9640B9ECC0CE}" type="slidenum">
              <a:rPr lang="fr-FR" smtClean="0"/>
              <a:t>‹N°›</a:t>
            </a:fld>
            <a:endParaRPr lang="fr-FR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7788095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A7CA5-39F4-462E-9314-4060C4D5F471}" type="datetimeFigureOut">
              <a:rPr lang="fr-FR" smtClean="0"/>
              <a:t>26/04/2020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65B43-6C6E-491E-AB0A-9640B9ECC0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91851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A7CA5-39F4-462E-9314-4060C4D5F471}" type="datetimeFigureOut">
              <a:rPr lang="fr-FR" smtClean="0"/>
              <a:t>26/04/2020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65B43-6C6E-491E-AB0A-9640B9ECC0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49506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A7CA5-39F4-462E-9314-4060C4D5F471}" type="datetimeFigureOut">
              <a:rPr lang="fr-FR" smtClean="0"/>
              <a:t>26/04/2020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65B43-6C6E-491E-AB0A-9640B9ECC0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348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A7CA5-39F4-462E-9314-4060C4D5F471}" type="datetimeFigureOut">
              <a:rPr lang="fr-FR" smtClean="0"/>
              <a:t>26/04/2020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65B43-6C6E-491E-AB0A-9640B9ECC0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8090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0AFA7CA5-39F4-462E-9314-4060C4D5F471}" type="datetimeFigureOut">
              <a:rPr lang="fr-FR" smtClean="0"/>
              <a:t>26/04/2020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9C565B43-6C6E-491E-AB0A-9640B9ECC0CE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7285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0AFA7CA5-39F4-462E-9314-4060C4D5F471}" type="datetimeFigureOut">
              <a:rPr lang="fr-FR" smtClean="0"/>
              <a:t>26/04/2020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9C565B43-6C6E-491E-AB0A-9640B9ECC0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3037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AFA7CA5-39F4-462E-9314-4060C4D5F471}" type="datetimeFigureOut">
              <a:rPr lang="fr-FR" smtClean="0"/>
              <a:t>26/04/2020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C565B43-6C6E-491E-AB0A-9640B9ECC0CE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96934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2940EF-FDE6-46C6-A914-C23669CF92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346" y="1013254"/>
            <a:ext cx="11833653" cy="2113005"/>
          </a:xfrm>
        </p:spPr>
        <p:txBody>
          <a:bodyPr/>
          <a:lstStyle/>
          <a:p>
            <a:r>
              <a:rPr lang="fr-FR" sz="7500" dirty="0"/>
              <a:t>COMPARER ET ORDONNER Des fractions</a:t>
            </a:r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1564DB0F-FF07-462E-A4BE-71070977A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70435" y="4372817"/>
            <a:ext cx="8609474" cy="742279"/>
          </a:xfrm>
        </p:spPr>
        <p:txBody>
          <a:bodyPr>
            <a:normAutofit fontScale="70000" lnSpcReduction="20000"/>
          </a:bodyPr>
          <a:lstStyle/>
          <a:p>
            <a:r>
              <a:rPr lang="fr-FR" dirty="0"/>
              <a:t>Conception : Gilles Zipper</a:t>
            </a:r>
          </a:p>
          <a:p>
            <a:r>
              <a:rPr lang="fr-FR" dirty="0"/>
              <a:t>A partir du Manuel « La méthode de </a:t>
            </a:r>
            <a:r>
              <a:rPr lang="fr-FR" dirty="0" err="1"/>
              <a:t>singapour</a:t>
            </a:r>
            <a:r>
              <a:rPr lang="fr-FR" dirty="0"/>
              <a:t> – CM2</a:t>
            </a:r>
          </a:p>
        </p:txBody>
      </p:sp>
    </p:spTree>
    <p:extLst>
      <p:ext uri="{BB962C8B-B14F-4D97-AF65-F5344CB8AC3E}">
        <p14:creationId xmlns:p14="http://schemas.microsoft.com/office/powerpoint/2010/main" val="257653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28743237-57A8-49E8-9C9E-9BDA607B2A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416" y="835165"/>
            <a:ext cx="11578281" cy="5886312"/>
          </a:xfrm>
        </p:spPr>
        <p:txBody>
          <a:bodyPr>
            <a:normAutofit/>
          </a:bodyPr>
          <a:lstStyle/>
          <a:p>
            <a:r>
              <a:rPr lang="fr-FR" sz="3000" i="1" dirty="0"/>
              <a:t>Bravo, ce se sont des fractions </a:t>
            </a:r>
            <a:r>
              <a:rPr lang="fr-FR" sz="4500" i="1" dirty="0">
                <a:solidFill>
                  <a:srgbClr val="FF0000"/>
                </a:solidFill>
              </a:rPr>
              <a:t>équivalentes</a:t>
            </a:r>
            <a:r>
              <a:rPr lang="fr-FR" sz="4500" i="1" dirty="0"/>
              <a:t>.</a:t>
            </a:r>
          </a:p>
          <a:p>
            <a:endParaRPr lang="fr-FR" sz="4500" i="1" dirty="0"/>
          </a:p>
          <a:p>
            <a:r>
              <a:rPr lang="fr-FR" sz="3500" i="1" dirty="0"/>
              <a:t>Elles n’ont pas le même </a:t>
            </a:r>
            <a:r>
              <a:rPr lang="fr-FR" sz="3500" i="1" dirty="0">
                <a:solidFill>
                  <a:srgbClr val="FFC000"/>
                </a:solidFill>
              </a:rPr>
              <a:t>numérateur</a:t>
            </a:r>
          </a:p>
          <a:p>
            <a:endParaRPr lang="fr-FR" sz="3500" i="1" dirty="0"/>
          </a:p>
          <a:p>
            <a:r>
              <a:rPr lang="fr-FR" sz="3500" i="1" dirty="0"/>
              <a:t>Ni le Même </a:t>
            </a:r>
            <a:r>
              <a:rPr lang="fr-FR" sz="3500" i="1" dirty="0">
                <a:solidFill>
                  <a:srgbClr val="FFC000"/>
                </a:solidFill>
              </a:rPr>
              <a:t>dénominateur</a:t>
            </a:r>
            <a:r>
              <a:rPr lang="fr-FR" sz="3500" i="1" dirty="0"/>
              <a:t>.</a:t>
            </a:r>
          </a:p>
          <a:p>
            <a:endParaRPr lang="fr-FR" sz="3500" i="1" dirty="0"/>
          </a:p>
          <a:p>
            <a:r>
              <a:rPr lang="fr-FR" sz="3500" i="1" dirty="0"/>
              <a:t>Mais elles représentent la même </a:t>
            </a:r>
            <a:r>
              <a:rPr lang="fr-FR" sz="3500" i="1" dirty="0">
                <a:solidFill>
                  <a:srgbClr val="FFC000"/>
                </a:solidFill>
              </a:rPr>
              <a:t>partie coloriée, mangée, laissée…</a:t>
            </a:r>
            <a:endParaRPr lang="fr-FR" sz="3500" i="1" dirty="0"/>
          </a:p>
        </p:txBody>
      </p:sp>
    </p:spTree>
    <p:extLst>
      <p:ext uri="{BB962C8B-B14F-4D97-AF65-F5344CB8AC3E}">
        <p14:creationId xmlns:p14="http://schemas.microsoft.com/office/powerpoint/2010/main" val="3024087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28743237-57A8-49E8-9C9E-9BDA607B2A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5038" y="383059"/>
            <a:ext cx="10008973" cy="6338417"/>
          </a:xfrm>
        </p:spPr>
        <p:txBody>
          <a:bodyPr>
            <a:normAutofit/>
          </a:bodyPr>
          <a:lstStyle/>
          <a:p>
            <a:r>
              <a:rPr lang="fr-FR" sz="3000" i="1" dirty="0"/>
              <a:t>Quelle </a:t>
            </a:r>
            <a:r>
              <a:rPr lang="fr-FR" sz="4500" i="1" dirty="0">
                <a:solidFill>
                  <a:srgbClr val="FFC000"/>
                </a:solidFill>
              </a:rPr>
              <a:t>astuce</a:t>
            </a:r>
            <a:r>
              <a:rPr lang="fr-FR" sz="3000" i="1" dirty="0"/>
              <a:t> utilisons- nous pour trouver une fraction équivalente à une autre ? </a:t>
            </a:r>
            <a:endParaRPr lang="fr-FR" sz="2800" i="1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AE04C6A-EA25-4DE7-929D-7C7E62EFF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8036" y="2891480"/>
            <a:ext cx="6460488" cy="184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840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28743237-57A8-49E8-9C9E-9BDA607B2A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"/>
            <a:ext cx="12192000" cy="6721476"/>
          </a:xfrm>
        </p:spPr>
        <p:txBody>
          <a:bodyPr>
            <a:normAutofit/>
          </a:bodyPr>
          <a:lstStyle/>
          <a:p>
            <a:r>
              <a:rPr lang="fr-FR" sz="4500" i="1" dirty="0">
                <a:solidFill>
                  <a:srgbClr val="FFC000"/>
                </a:solidFill>
              </a:rPr>
              <a:t>L’astuce</a:t>
            </a:r>
          </a:p>
          <a:p>
            <a:endParaRPr lang="fr-FR" sz="3000" i="1" dirty="0"/>
          </a:p>
          <a:p>
            <a:endParaRPr lang="fr-FR" sz="2800" i="1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4F90464-42CA-4491-86FE-B505572F3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046" y="2789281"/>
            <a:ext cx="6460610" cy="2672406"/>
          </a:xfrm>
          <a:prstGeom prst="rect">
            <a:avLst/>
          </a:prstGeom>
        </p:spPr>
      </p:pic>
      <p:sp>
        <p:nvSpPr>
          <p:cNvPr id="5" name="Bulle narrative : rectangle à coins arrondis 4">
            <a:extLst>
              <a:ext uri="{FF2B5EF4-FFF2-40B4-BE49-F238E27FC236}">
                <a16:creationId xmlns:a16="http://schemas.microsoft.com/office/drawing/2014/main" id="{BC13EBFD-764F-42AA-9F25-EB30DEACE44E}"/>
              </a:ext>
            </a:extLst>
          </p:cNvPr>
          <p:cNvSpPr/>
          <p:nvPr/>
        </p:nvSpPr>
        <p:spPr>
          <a:xfrm>
            <a:off x="642551" y="584199"/>
            <a:ext cx="3867666" cy="1874796"/>
          </a:xfrm>
          <a:prstGeom prst="wedgeRoundRectCallout">
            <a:avLst>
              <a:gd name="adj1" fmla="val 35583"/>
              <a:gd name="adj2" fmla="val 8217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chemeClr val="tx1"/>
                </a:solidFill>
              </a:rPr>
              <a:t>On </a:t>
            </a:r>
            <a:r>
              <a:rPr lang="fr-FR" sz="3600" b="1" dirty="0">
                <a:solidFill>
                  <a:schemeClr val="tx1"/>
                </a:solidFill>
              </a:rPr>
              <a:t>multiplie</a:t>
            </a:r>
            <a:r>
              <a:rPr lang="fr-FR" sz="3600" dirty="0">
                <a:solidFill>
                  <a:schemeClr val="tx1"/>
                </a:solidFill>
              </a:rPr>
              <a:t> en haut et en bas par le même nombre.</a:t>
            </a:r>
          </a:p>
        </p:txBody>
      </p:sp>
      <p:sp>
        <p:nvSpPr>
          <p:cNvPr id="6" name="Bulle narrative : rectangle à coins arrondis 5">
            <a:extLst>
              <a:ext uri="{FF2B5EF4-FFF2-40B4-BE49-F238E27FC236}">
                <a16:creationId xmlns:a16="http://schemas.microsoft.com/office/drawing/2014/main" id="{31FE421D-A298-4D6E-878D-D7756D0C5AB5}"/>
              </a:ext>
            </a:extLst>
          </p:cNvPr>
          <p:cNvSpPr/>
          <p:nvPr/>
        </p:nvSpPr>
        <p:spPr>
          <a:xfrm>
            <a:off x="7788875" y="616463"/>
            <a:ext cx="3867666" cy="1874796"/>
          </a:xfrm>
          <a:prstGeom prst="wedgeRoundRectCallout">
            <a:avLst>
              <a:gd name="adj1" fmla="val -34385"/>
              <a:gd name="adj2" fmla="val 8283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chemeClr val="tx1"/>
                </a:solidFill>
              </a:rPr>
              <a:t>On </a:t>
            </a:r>
            <a:r>
              <a:rPr lang="fr-FR" sz="3600" b="1" dirty="0">
                <a:solidFill>
                  <a:schemeClr val="tx1"/>
                </a:solidFill>
              </a:rPr>
              <a:t>divise</a:t>
            </a:r>
            <a:r>
              <a:rPr lang="fr-FR" sz="3600" dirty="0">
                <a:solidFill>
                  <a:schemeClr val="tx1"/>
                </a:solidFill>
              </a:rPr>
              <a:t> en haut et en bas par le même nombre.</a:t>
            </a:r>
          </a:p>
        </p:txBody>
      </p:sp>
    </p:spTree>
    <p:extLst>
      <p:ext uri="{BB962C8B-B14F-4D97-AF65-F5344CB8AC3E}">
        <p14:creationId xmlns:p14="http://schemas.microsoft.com/office/powerpoint/2010/main" val="225752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28743237-57A8-49E8-9C9E-9BDA607B2A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562" y="976183"/>
            <a:ext cx="11895438" cy="1482811"/>
          </a:xfrm>
        </p:spPr>
        <p:txBody>
          <a:bodyPr>
            <a:normAutofit/>
          </a:bodyPr>
          <a:lstStyle/>
          <a:p>
            <a:r>
              <a:rPr lang="fr-FR" sz="2800" i="1" dirty="0"/>
              <a:t>D’après vous, est-ce sept quarts ou treize huitièmes qui est la fraction la plus grande ?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70FF524-472A-4D80-A311-6193EEED1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7987" y="2290505"/>
            <a:ext cx="1216026" cy="100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185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28743237-57A8-49E8-9C9E-9BDA607B2A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3892" y="976183"/>
            <a:ext cx="8452022" cy="1482811"/>
          </a:xfrm>
        </p:spPr>
        <p:txBody>
          <a:bodyPr>
            <a:normAutofit/>
          </a:bodyPr>
          <a:lstStyle/>
          <a:p>
            <a:r>
              <a:rPr lang="fr-FR" sz="2800" i="1" dirty="0"/>
              <a:t>Avec des dessins, c’est une manière de trouver la réponse.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7AD04F1-7FEE-4295-9B7B-D97F5121D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597" y="2328287"/>
            <a:ext cx="5776985" cy="376359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A734D16-513A-46AD-B1D1-B6FE23A14E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574" y="4238362"/>
            <a:ext cx="2925425" cy="2623175"/>
          </a:xfrm>
          <a:prstGeom prst="rect">
            <a:avLst/>
          </a:prstGeom>
        </p:spPr>
      </p:pic>
      <p:sp>
        <p:nvSpPr>
          <p:cNvPr id="10" name="Bulle narrative : rectangle à coins arrondis 9">
            <a:extLst>
              <a:ext uri="{FF2B5EF4-FFF2-40B4-BE49-F238E27FC236}">
                <a16:creationId xmlns:a16="http://schemas.microsoft.com/office/drawing/2014/main" id="{5AB9FFD7-DA62-48D2-9A47-BBF52F03CE04}"/>
              </a:ext>
            </a:extLst>
          </p:cNvPr>
          <p:cNvSpPr/>
          <p:nvPr/>
        </p:nvSpPr>
        <p:spPr>
          <a:xfrm>
            <a:off x="7562335" y="2916196"/>
            <a:ext cx="2384854" cy="1482811"/>
          </a:xfrm>
          <a:prstGeom prst="wedgeRoundRectCallout">
            <a:avLst>
              <a:gd name="adj1" fmla="val 47223"/>
              <a:gd name="adj2" fmla="val 63435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</a:rPr>
              <a:t>7/4 &gt; 13/8</a:t>
            </a:r>
          </a:p>
          <a:p>
            <a:pPr algn="ctr"/>
            <a:endParaRPr lang="fr-FR" sz="2500" dirty="0">
              <a:solidFill>
                <a:schemeClr val="tx1"/>
              </a:solidFill>
            </a:endParaRPr>
          </a:p>
          <a:p>
            <a:pPr algn="ctr"/>
            <a:r>
              <a:rPr lang="fr-FR" sz="2500" dirty="0">
                <a:solidFill>
                  <a:schemeClr val="tx1"/>
                </a:solidFill>
              </a:rPr>
              <a:t>ou 13/8 &lt; 7/4</a:t>
            </a:r>
          </a:p>
        </p:txBody>
      </p:sp>
    </p:spTree>
    <p:extLst>
      <p:ext uri="{BB962C8B-B14F-4D97-AF65-F5344CB8AC3E}">
        <p14:creationId xmlns:p14="http://schemas.microsoft.com/office/powerpoint/2010/main" val="1576205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28743237-57A8-49E8-9C9E-9BDA607B2A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562" y="976183"/>
            <a:ext cx="11895438" cy="2953266"/>
          </a:xfrm>
        </p:spPr>
        <p:txBody>
          <a:bodyPr>
            <a:normAutofit/>
          </a:bodyPr>
          <a:lstStyle/>
          <a:p>
            <a:r>
              <a:rPr lang="fr-FR" sz="2800" i="1" dirty="0"/>
              <a:t>Mais </a:t>
            </a:r>
            <a:r>
              <a:rPr lang="fr-FR" sz="2800" i="1" dirty="0">
                <a:solidFill>
                  <a:srgbClr val="FFC000"/>
                </a:solidFill>
              </a:rPr>
              <a:t>sans dessin</a:t>
            </a:r>
            <a:r>
              <a:rPr lang="fr-FR" sz="2800" i="1" dirty="0"/>
              <a:t>, comment pourrait- on faire ?</a:t>
            </a:r>
          </a:p>
          <a:p>
            <a:endParaRPr lang="fr-FR" sz="2800" i="1" dirty="0"/>
          </a:p>
          <a:p>
            <a:r>
              <a:rPr lang="fr-FR" sz="2800" i="1" dirty="0"/>
              <a:t>Une idée pour savoir quelle fraction est la plus grande ?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70FF524-472A-4D80-A311-6193EEED1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1046" y="3429000"/>
            <a:ext cx="1216026" cy="100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16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70FF524-472A-4D80-A311-6193EEED1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570" y="315098"/>
            <a:ext cx="1216026" cy="100874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06D80E2-8770-4DDC-AE27-0380C380D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8113" y="124371"/>
            <a:ext cx="9312369" cy="438381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32F60AC-4C48-4190-BBC9-F940EA29C6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7607" y="4831492"/>
            <a:ext cx="2307439" cy="3168802"/>
          </a:xfrm>
          <a:prstGeom prst="rect">
            <a:avLst/>
          </a:prstGeom>
        </p:spPr>
      </p:pic>
      <p:sp>
        <p:nvSpPr>
          <p:cNvPr id="9" name="Bulle narrative : rectangle à coins arrondis 8">
            <a:extLst>
              <a:ext uri="{FF2B5EF4-FFF2-40B4-BE49-F238E27FC236}">
                <a16:creationId xmlns:a16="http://schemas.microsoft.com/office/drawing/2014/main" id="{11B5D992-236D-430E-928F-EEA1FBC2699C}"/>
              </a:ext>
            </a:extLst>
          </p:cNvPr>
          <p:cNvSpPr/>
          <p:nvPr/>
        </p:nvSpPr>
        <p:spPr>
          <a:xfrm>
            <a:off x="1736596" y="4621428"/>
            <a:ext cx="4602420" cy="1371600"/>
          </a:xfrm>
          <a:prstGeom prst="wedgeRoundRectCallout">
            <a:avLst>
              <a:gd name="adj1" fmla="val -47866"/>
              <a:gd name="adj2" fmla="val 61768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</a:rPr>
              <a:t>C’est aussi pour cela que tu dois être capable de trouver des fractions équivalentes !</a:t>
            </a:r>
          </a:p>
        </p:txBody>
      </p:sp>
    </p:spTree>
    <p:extLst>
      <p:ext uri="{BB962C8B-B14F-4D97-AF65-F5344CB8AC3E}">
        <p14:creationId xmlns:p14="http://schemas.microsoft.com/office/powerpoint/2010/main" val="953694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28743237-57A8-49E8-9C9E-9BDA607B2A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5481" y="337532"/>
            <a:ext cx="11895438" cy="2452817"/>
          </a:xfrm>
        </p:spPr>
        <p:txBody>
          <a:bodyPr>
            <a:normAutofit fontScale="92500" lnSpcReduction="20000"/>
          </a:bodyPr>
          <a:lstStyle/>
          <a:p>
            <a:r>
              <a:rPr lang="fr-FR" sz="2800" i="1" dirty="0"/>
              <a:t>Comparons 5/3 et 8/5.</a:t>
            </a:r>
          </a:p>
          <a:p>
            <a:endParaRPr lang="fr-FR" sz="2800" i="1" dirty="0"/>
          </a:p>
          <a:p>
            <a:r>
              <a:rPr lang="fr-FR" sz="2800" i="1" dirty="0"/>
              <a:t>On essaie d'abord D’utiliser</a:t>
            </a:r>
          </a:p>
          <a:p>
            <a:r>
              <a:rPr lang="fr-FR" sz="2800" i="1" dirty="0">
                <a:solidFill>
                  <a:srgbClr val="FFC000"/>
                </a:solidFill>
              </a:rPr>
              <a:t>la technique du dessin.</a:t>
            </a:r>
          </a:p>
          <a:p>
            <a:endParaRPr lang="fr-FR" sz="2800" i="1" dirty="0"/>
          </a:p>
          <a:p>
            <a:pPr algn="l"/>
            <a:r>
              <a:rPr lang="fr-FR" sz="2800" i="1" dirty="0"/>
              <a:t>	en tiers					En cinquièmes</a:t>
            </a:r>
          </a:p>
        </p:txBody>
      </p:sp>
      <p:pic>
        <p:nvPicPr>
          <p:cNvPr id="1026" name="Picture 2" descr="PERIODE D'ECHANGE - Janvier 2013 - 1ère semaine - Dieu est mon ...">
            <a:extLst>
              <a:ext uri="{FF2B5EF4-FFF2-40B4-BE49-F238E27FC236}">
                <a16:creationId xmlns:a16="http://schemas.microsoft.com/office/drawing/2014/main" id="{7E8484F2-C7C2-4643-9C25-8E546EAAC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21241">
            <a:off x="1550593" y="3446837"/>
            <a:ext cx="2243171" cy="207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ractions au CM : besoin de précisions par rapport aux programmes ...">
            <a:extLst>
              <a:ext uri="{FF2B5EF4-FFF2-40B4-BE49-F238E27FC236}">
                <a16:creationId xmlns:a16="http://schemas.microsoft.com/office/drawing/2014/main" id="{8678D1DD-E67A-4B03-85C4-BD557A9CB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610" y="3213914"/>
            <a:ext cx="219075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7564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36B29B4-A581-43CB-AE07-208653BB48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77" y="308920"/>
            <a:ext cx="6222584" cy="5507214"/>
          </a:xfrm>
          <a:prstGeom prst="rect">
            <a:avLst/>
          </a:prstGeom>
        </p:spPr>
      </p:pic>
      <p:sp>
        <p:nvSpPr>
          <p:cNvPr id="5" name="Sous-titre 4">
            <a:extLst>
              <a:ext uri="{FF2B5EF4-FFF2-40B4-BE49-F238E27FC236}">
                <a16:creationId xmlns:a16="http://schemas.microsoft.com/office/drawing/2014/main" id="{3CBE5D29-EFC6-4EB9-BA84-9A6FC9895B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21827" y="2062104"/>
            <a:ext cx="3781168" cy="2806458"/>
          </a:xfrm>
        </p:spPr>
        <p:txBody>
          <a:bodyPr>
            <a:normAutofit/>
          </a:bodyPr>
          <a:lstStyle/>
          <a:p>
            <a:r>
              <a:rPr lang="fr-FR" dirty="0"/>
              <a:t>On voit que </a:t>
            </a:r>
          </a:p>
          <a:p>
            <a:r>
              <a:rPr lang="fr-FR" dirty="0"/>
              <a:t>…… &lt; ……..</a:t>
            </a:r>
          </a:p>
          <a:p>
            <a:endParaRPr lang="fr-FR" dirty="0"/>
          </a:p>
          <a:p>
            <a:r>
              <a:rPr lang="fr-FR" dirty="0"/>
              <a:t>Ou que</a:t>
            </a:r>
          </a:p>
          <a:p>
            <a:r>
              <a:rPr lang="fr-FR" dirty="0"/>
              <a:t>……. &gt; …….</a:t>
            </a:r>
          </a:p>
        </p:txBody>
      </p:sp>
    </p:spTree>
    <p:extLst>
      <p:ext uri="{BB962C8B-B14F-4D97-AF65-F5344CB8AC3E}">
        <p14:creationId xmlns:p14="http://schemas.microsoft.com/office/powerpoint/2010/main" val="15629460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28743237-57A8-49E8-9C9E-9BDA607B2A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5481" y="337532"/>
            <a:ext cx="11895438" cy="2452817"/>
          </a:xfrm>
        </p:spPr>
        <p:txBody>
          <a:bodyPr>
            <a:normAutofit fontScale="92500" lnSpcReduction="20000"/>
          </a:bodyPr>
          <a:lstStyle/>
          <a:p>
            <a:r>
              <a:rPr lang="fr-FR" sz="2800" i="1" dirty="0"/>
              <a:t>Comparons 5/3 et 8/5.</a:t>
            </a:r>
          </a:p>
          <a:p>
            <a:endParaRPr lang="fr-FR" sz="2800" i="1" dirty="0"/>
          </a:p>
          <a:p>
            <a:r>
              <a:rPr lang="fr-FR" sz="2800" i="1" dirty="0"/>
              <a:t>On essaie d'abord D’utiliser la technique</a:t>
            </a:r>
          </a:p>
          <a:p>
            <a:r>
              <a:rPr lang="fr-FR" sz="2800" i="1" dirty="0">
                <a:solidFill>
                  <a:srgbClr val="FFC000"/>
                </a:solidFill>
              </a:rPr>
              <a:t>« A la recherche du dénominateur commun »</a:t>
            </a:r>
          </a:p>
          <a:p>
            <a:endParaRPr lang="fr-FR" sz="2800" i="1" dirty="0"/>
          </a:p>
          <a:p>
            <a:pPr algn="l"/>
            <a:r>
              <a:rPr lang="fr-FR" sz="2800" i="1" dirty="0"/>
              <a:t>	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79AB1B3-1E96-438B-B8DF-9A0780E8B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5862" y="2292564"/>
            <a:ext cx="1724611" cy="158089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4B3BE9A-0EF3-42F0-9F66-98856CAB63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97" y="4262080"/>
            <a:ext cx="2963718" cy="2258388"/>
          </a:xfrm>
          <a:prstGeom prst="rect">
            <a:avLst/>
          </a:prstGeom>
        </p:spPr>
      </p:pic>
      <p:sp>
        <p:nvSpPr>
          <p:cNvPr id="9" name="Bulle narrative : rectangle à coins arrondis 8">
            <a:extLst>
              <a:ext uri="{FF2B5EF4-FFF2-40B4-BE49-F238E27FC236}">
                <a16:creationId xmlns:a16="http://schemas.microsoft.com/office/drawing/2014/main" id="{2D873140-CE4A-4E68-90EF-65ACCDAA5C7B}"/>
              </a:ext>
            </a:extLst>
          </p:cNvPr>
          <p:cNvSpPr/>
          <p:nvPr/>
        </p:nvSpPr>
        <p:spPr>
          <a:xfrm>
            <a:off x="229071" y="2397211"/>
            <a:ext cx="6344724" cy="1371600"/>
          </a:xfrm>
          <a:prstGeom prst="wedgeRoundRectCallout">
            <a:avLst>
              <a:gd name="adj1" fmla="val -21823"/>
              <a:gd name="adj2" fmla="val 77984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</a:rPr>
              <a:t>Allez, je t’aide ! </a:t>
            </a:r>
          </a:p>
          <a:p>
            <a:pPr algn="ctr"/>
            <a:r>
              <a:rPr lang="fr-FR" sz="2500" dirty="0">
                <a:solidFill>
                  <a:schemeClr val="tx1"/>
                </a:solidFill>
              </a:rPr>
              <a:t>Trouve un multiple commun à 3 et à 5</a:t>
            </a:r>
          </a:p>
          <a:p>
            <a:pPr algn="ctr"/>
            <a:r>
              <a:rPr lang="fr-FR" sz="2500" dirty="0">
                <a:solidFill>
                  <a:schemeClr val="tx1"/>
                </a:solidFill>
              </a:rPr>
              <a:t>(un nombre à la fois dans la table de 3 et de 5)</a:t>
            </a:r>
          </a:p>
        </p:txBody>
      </p:sp>
    </p:spTree>
    <p:extLst>
      <p:ext uri="{BB962C8B-B14F-4D97-AF65-F5344CB8AC3E}">
        <p14:creationId xmlns:p14="http://schemas.microsoft.com/office/powerpoint/2010/main" val="410069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28743237-57A8-49E8-9C9E-9BDA607B2A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416" y="835165"/>
            <a:ext cx="11578281" cy="5886312"/>
          </a:xfrm>
        </p:spPr>
        <p:txBody>
          <a:bodyPr>
            <a:normAutofit/>
          </a:bodyPr>
          <a:lstStyle/>
          <a:p>
            <a:r>
              <a:rPr lang="fr-FR" sz="3000" i="1" dirty="0"/>
              <a:t>Souvenez- vous de la dernière séance.</a:t>
            </a:r>
          </a:p>
          <a:p>
            <a:endParaRPr lang="fr-FR" sz="3000" i="1" dirty="0"/>
          </a:p>
          <a:p>
            <a:r>
              <a:rPr lang="fr-FR" sz="3000" i="1" dirty="0"/>
              <a:t>Trouvez 4 manières de </a:t>
            </a:r>
            <a:r>
              <a:rPr lang="fr-FR" sz="3000" i="1" dirty="0" err="1"/>
              <a:t>réprésenter</a:t>
            </a:r>
            <a:r>
              <a:rPr lang="fr-FR" sz="3000" i="1" dirty="0"/>
              <a:t> des fractions, des parts de…</a:t>
            </a:r>
          </a:p>
        </p:txBody>
      </p:sp>
    </p:spTree>
    <p:extLst>
      <p:ext uri="{BB962C8B-B14F-4D97-AF65-F5344CB8AC3E}">
        <p14:creationId xmlns:p14="http://schemas.microsoft.com/office/powerpoint/2010/main" val="5015633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28743237-57A8-49E8-9C9E-9BDA607B2A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5481" y="337532"/>
            <a:ext cx="11895438" cy="2452817"/>
          </a:xfrm>
        </p:spPr>
        <p:txBody>
          <a:bodyPr>
            <a:normAutofit/>
          </a:bodyPr>
          <a:lstStyle/>
          <a:p>
            <a:r>
              <a:rPr lang="fr-FR" sz="2800" i="1" dirty="0"/>
              <a:t>Comparons 5/3 et 8/5.</a:t>
            </a:r>
          </a:p>
          <a:p>
            <a:r>
              <a:rPr lang="fr-FR" sz="2800" i="1" dirty="0">
                <a:solidFill>
                  <a:srgbClr val="FFC000"/>
                </a:solidFill>
              </a:rPr>
              <a:t>« A la recherche du dénominateur commun »</a:t>
            </a:r>
          </a:p>
          <a:p>
            <a:endParaRPr lang="fr-FR" sz="2800" i="1" dirty="0"/>
          </a:p>
          <a:p>
            <a:pPr algn="l"/>
            <a:r>
              <a:rPr lang="fr-FR" sz="2800" i="1" dirty="0"/>
              <a:t>	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79AB1B3-1E96-438B-B8DF-9A0780E8B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6886" y="4063861"/>
            <a:ext cx="1724611" cy="158089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4B3BE9A-0EF3-42F0-9F66-98856CAB63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849" y="3765145"/>
            <a:ext cx="2963718" cy="2258388"/>
          </a:xfrm>
          <a:prstGeom prst="rect">
            <a:avLst/>
          </a:prstGeom>
        </p:spPr>
      </p:pic>
      <p:sp>
        <p:nvSpPr>
          <p:cNvPr id="9" name="Bulle narrative : rectangle à coins arrondis 8">
            <a:extLst>
              <a:ext uri="{FF2B5EF4-FFF2-40B4-BE49-F238E27FC236}">
                <a16:creationId xmlns:a16="http://schemas.microsoft.com/office/drawing/2014/main" id="{2D873140-CE4A-4E68-90EF-65ACCDAA5C7B}"/>
              </a:ext>
            </a:extLst>
          </p:cNvPr>
          <p:cNvSpPr/>
          <p:nvPr/>
        </p:nvSpPr>
        <p:spPr>
          <a:xfrm>
            <a:off x="2749849" y="1910120"/>
            <a:ext cx="7889318" cy="1371600"/>
          </a:xfrm>
          <a:prstGeom prst="wedgeRoundRectCallout">
            <a:avLst>
              <a:gd name="adj1" fmla="val -21823"/>
              <a:gd name="adj2" fmla="val 77984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</a:rPr>
              <a:t>Oui, 3 x 5 = 15</a:t>
            </a:r>
          </a:p>
          <a:p>
            <a:pPr algn="ctr"/>
            <a:r>
              <a:rPr lang="fr-FR" sz="2500" dirty="0">
                <a:solidFill>
                  <a:schemeClr val="tx1"/>
                </a:solidFill>
              </a:rPr>
              <a:t>donc 15 est à la fois dans la table de 3 et dans celle de 5</a:t>
            </a:r>
          </a:p>
        </p:txBody>
      </p:sp>
    </p:spTree>
    <p:extLst>
      <p:ext uri="{BB962C8B-B14F-4D97-AF65-F5344CB8AC3E}">
        <p14:creationId xmlns:p14="http://schemas.microsoft.com/office/powerpoint/2010/main" val="30975291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28743237-57A8-49E8-9C9E-9BDA607B2A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5481" y="337532"/>
            <a:ext cx="11895438" cy="2452817"/>
          </a:xfrm>
        </p:spPr>
        <p:txBody>
          <a:bodyPr>
            <a:normAutofit/>
          </a:bodyPr>
          <a:lstStyle/>
          <a:p>
            <a:r>
              <a:rPr lang="fr-FR" sz="2800" i="1" dirty="0"/>
              <a:t>Comparons 5/3 et 8/5.</a:t>
            </a:r>
          </a:p>
          <a:p>
            <a:r>
              <a:rPr lang="fr-FR" sz="2800" i="1" dirty="0">
                <a:solidFill>
                  <a:srgbClr val="FFC000"/>
                </a:solidFill>
              </a:rPr>
              <a:t>« A la recherche des fractions équivalentes»</a:t>
            </a:r>
          </a:p>
          <a:p>
            <a:endParaRPr lang="fr-FR" sz="2800" i="1" dirty="0"/>
          </a:p>
          <a:p>
            <a:pPr algn="l"/>
            <a:r>
              <a:rPr lang="fr-FR" sz="2800" i="1" dirty="0"/>
              <a:t>	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79AB1B3-1E96-438B-B8DF-9A0780E8B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534" y="4504424"/>
            <a:ext cx="1724611" cy="158089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4B3BE9A-0EF3-42F0-9F66-98856CAB63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324" y="3826929"/>
            <a:ext cx="2963718" cy="2258388"/>
          </a:xfrm>
          <a:prstGeom prst="rect">
            <a:avLst/>
          </a:prstGeom>
        </p:spPr>
      </p:pic>
      <p:sp>
        <p:nvSpPr>
          <p:cNvPr id="9" name="Bulle narrative : rectangle à coins arrondis 8">
            <a:extLst>
              <a:ext uri="{FF2B5EF4-FFF2-40B4-BE49-F238E27FC236}">
                <a16:creationId xmlns:a16="http://schemas.microsoft.com/office/drawing/2014/main" id="{2D873140-CE4A-4E68-90EF-65ACCDAA5C7B}"/>
              </a:ext>
            </a:extLst>
          </p:cNvPr>
          <p:cNvSpPr/>
          <p:nvPr/>
        </p:nvSpPr>
        <p:spPr>
          <a:xfrm>
            <a:off x="6400799" y="1937039"/>
            <a:ext cx="5185719" cy="1371600"/>
          </a:xfrm>
          <a:prstGeom prst="wedgeRoundRectCallout">
            <a:avLst>
              <a:gd name="adj1" fmla="val -21823"/>
              <a:gd name="adj2" fmla="val 77984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</a:rPr>
              <a:t>Il reste à trouver les numérateurs des fractions équivalentes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070E16D-93B9-4521-92A3-10D33B83E18A}"/>
              </a:ext>
            </a:extLst>
          </p:cNvPr>
          <p:cNvSpPr txBox="1"/>
          <p:nvPr/>
        </p:nvSpPr>
        <p:spPr>
          <a:xfrm>
            <a:off x="988541" y="2236573"/>
            <a:ext cx="22983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/>
              <a:t>5			?</a:t>
            </a:r>
          </a:p>
          <a:p>
            <a:endParaRPr lang="fr-FR" sz="3000" dirty="0"/>
          </a:p>
          <a:p>
            <a:r>
              <a:rPr lang="fr-FR" sz="3000" dirty="0"/>
              <a:t>3			15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81053C4C-3646-4651-A499-464FAA44811E}"/>
              </a:ext>
            </a:extLst>
          </p:cNvPr>
          <p:cNvCxnSpPr/>
          <p:nvPr/>
        </p:nvCxnSpPr>
        <p:spPr>
          <a:xfrm flipH="1">
            <a:off x="778476" y="2977978"/>
            <a:ext cx="630194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46CAE171-B34C-4235-9020-8E11DD62801B}"/>
              </a:ext>
            </a:extLst>
          </p:cNvPr>
          <p:cNvCxnSpPr/>
          <p:nvPr/>
        </p:nvCxnSpPr>
        <p:spPr>
          <a:xfrm flipH="1">
            <a:off x="2277762" y="2977978"/>
            <a:ext cx="630194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711CAEF3-109D-4656-80F9-72C1143302AA}"/>
              </a:ext>
            </a:extLst>
          </p:cNvPr>
          <p:cNvCxnSpPr/>
          <p:nvPr/>
        </p:nvCxnSpPr>
        <p:spPr>
          <a:xfrm>
            <a:off x="1680518" y="2876848"/>
            <a:ext cx="33363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056136B-35A8-499E-B86B-65C040CEA32A}"/>
              </a:ext>
            </a:extLst>
          </p:cNvPr>
          <p:cNvCxnSpPr/>
          <p:nvPr/>
        </p:nvCxnSpPr>
        <p:spPr>
          <a:xfrm>
            <a:off x="1680518" y="3031091"/>
            <a:ext cx="33363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Flèche : courbe vers le bas 12">
            <a:extLst>
              <a:ext uri="{FF2B5EF4-FFF2-40B4-BE49-F238E27FC236}">
                <a16:creationId xmlns:a16="http://schemas.microsoft.com/office/drawing/2014/main" id="{8D461E6F-618B-46D6-8453-94504DCD5104}"/>
              </a:ext>
            </a:extLst>
          </p:cNvPr>
          <p:cNvSpPr/>
          <p:nvPr/>
        </p:nvSpPr>
        <p:spPr>
          <a:xfrm>
            <a:off x="1186249" y="1729708"/>
            <a:ext cx="1359243" cy="457439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" name="Flèche : courbe vers le bas 13">
            <a:extLst>
              <a:ext uri="{FF2B5EF4-FFF2-40B4-BE49-F238E27FC236}">
                <a16:creationId xmlns:a16="http://schemas.microsoft.com/office/drawing/2014/main" id="{6A01651E-B428-4F25-BEFB-88249AC4F139}"/>
              </a:ext>
            </a:extLst>
          </p:cNvPr>
          <p:cNvSpPr/>
          <p:nvPr/>
        </p:nvSpPr>
        <p:spPr>
          <a:xfrm flipV="1">
            <a:off x="1233616" y="3620532"/>
            <a:ext cx="1359243" cy="360620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113463C-0971-4034-99F6-1C3AAD5B7F8D}"/>
              </a:ext>
            </a:extLst>
          </p:cNvPr>
          <p:cNvSpPr txBox="1"/>
          <p:nvPr/>
        </p:nvSpPr>
        <p:spPr>
          <a:xfrm>
            <a:off x="988541" y="4709529"/>
            <a:ext cx="22983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/>
              <a:t>8			?</a:t>
            </a:r>
          </a:p>
          <a:p>
            <a:endParaRPr lang="fr-FR" sz="3000" dirty="0"/>
          </a:p>
          <a:p>
            <a:r>
              <a:rPr lang="fr-FR" sz="3000" dirty="0"/>
              <a:t>5			15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81423F7E-2756-4787-BD7E-ACBBE6C4866D}"/>
              </a:ext>
            </a:extLst>
          </p:cNvPr>
          <p:cNvCxnSpPr/>
          <p:nvPr/>
        </p:nvCxnSpPr>
        <p:spPr>
          <a:xfrm flipH="1">
            <a:off x="871152" y="5448193"/>
            <a:ext cx="630194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202BC67D-66E3-43CE-9DE4-F856736AFB09}"/>
              </a:ext>
            </a:extLst>
          </p:cNvPr>
          <p:cNvCxnSpPr/>
          <p:nvPr/>
        </p:nvCxnSpPr>
        <p:spPr>
          <a:xfrm flipH="1">
            <a:off x="2230395" y="5448193"/>
            <a:ext cx="630194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A6715FD2-A177-401A-928D-74727AEA0974}"/>
              </a:ext>
            </a:extLst>
          </p:cNvPr>
          <p:cNvCxnSpPr/>
          <p:nvPr/>
        </p:nvCxnSpPr>
        <p:spPr>
          <a:xfrm>
            <a:off x="1680518" y="5294870"/>
            <a:ext cx="33363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4F1DB462-16CC-4691-91EA-5FBD30A08FB9}"/>
              </a:ext>
            </a:extLst>
          </p:cNvPr>
          <p:cNvCxnSpPr/>
          <p:nvPr/>
        </p:nvCxnSpPr>
        <p:spPr>
          <a:xfrm>
            <a:off x="1680518" y="5546124"/>
            <a:ext cx="33363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Flèche : courbe vers le bas 20">
            <a:extLst>
              <a:ext uri="{FF2B5EF4-FFF2-40B4-BE49-F238E27FC236}">
                <a16:creationId xmlns:a16="http://schemas.microsoft.com/office/drawing/2014/main" id="{EF80FF35-DF7D-4A43-A053-26C4D11FFADE}"/>
              </a:ext>
            </a:extLst>
          </p:cNvPr>
          <p:cNvSpPr/>
          <p:nvPr/>
        </p:nvSpPr>
        <p:spPr>
          <a:xfrm>
            <a:off x="1248032" y="4473147"/>
            <a:ext cx="1359243" cy="314860"/>
          </a:xfrm>
          <a:prstGeom prst="curved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3" name="Flèche : courbe vers le bas 22">
            <a:extLst>
              <a:ext uri="{FF2B5EF4-FFF2-40B4-BE49-F238E27FC236}">
                <a16:creationId xmlns:a16="http://schemas.microsoft.com/office/drawing/2014/main" id="{A67BCAA0-9BFE-4F26-AAEA-5B94C0047248}"/>
              </a:ext>
            </a:extLst>
          </p:cNvPr>
          <p:cNvSpPr/>
          <p:nvPr/>
        </p:nvSpPr>
        <p:spPr>
          <a:xfrm flipV="1">
            <a:off x="1235674" y="6318879"/>
            <a:ext cx="1359243" cy="264973"/>
          </a:xfrm>
          <a:prstGeom prst="curved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9405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28743237-57A8-49E8-9C9E-9BDA607B2A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5481" y="337532"/>
            <a:ext cx="11895438" cy="2452817"/>
          </a:xfrm>
        </p:spPr>
        <p:txBody>
          <a:bodyPr>
            <a:normAutofit/>
          </a:bodyPr>
          <a:lstStyle/>
          <a:p>
            <a:r>
              <a:rPr lang="fr-FR" sz="2800" i="1" dirty="0"/>
              <a:t>Comparons 5/3 et 8/5.</a:t>
            </a:r>
          </a:p>
          <a:p>
            <a:r>
              <a:rPr lang="fr-FR" sz="2800" i="1" dirty="0">
                <a:solidFill>
                  <a:srgbClr val="FFC000"/>
                </a:solidFill>
              </a:rPr>
              <a:t>« A la recherche des fractions équivalentes»</a:t>
            </a:r>
          </a:p>
          <a:p>
            <a:endParaRPr lang="fr-FR" sz="2800" i="1" dirty="0"/>
          </a:p>
          <a:p>
            <a:pPr algn="l"/>
            <a:r>
              <a:rPr lang="fr-FR" sz="2800" i="1" dirty="0"/>
              <a:t>	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79AB1B3-1E96-438B-B8DF-9A0780E8B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6988" y="3329467"/>
            <a:ext cx="1724611" cy="158089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4B3BE9A-0EF3-42F0-9F66-98856CAB63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282" y="4752541"/>
            <a:ext cx="2963718" cy="2258388"/>
          </a:xfrm>
          <a:prstGeom prst="rect">
            <a:avLst/>
          </a:prstGeom>
        </p:spPr>
      </p:pic>
      <p:sp>
        <p:nvSpPr>
          <p:cNvPr id="9" name="Bulle narrative : rectangle à coins arrondis 8">
            <a:extLst>
              <a:ext uri="{FF2B5EF4-FFF2-40B4-BE49-F238E27FC236}">
                <a16:creationId xmlns:a16="http://schemas.microsoft.com/office/drawing/2014/main" id="{2D873140-CE4A-4E68-90EF-65ACCDAA5C7B}"/>
              </a:ext>
            </a:extLst>
          </p:cNvPr>
          <p:cNvSpPr/>
          <p:nvPr/>
        </p:nvSpPr>
        <p:spPr>
          <a:xfrm>
            <a:off x="7549978" y="3713900"/>
            <a:ext cx="4357816" cy="812029"/>
          </a:xfrm>
          <a:prstGeom prst="wedgeRoundRectCallout">
            <a:avLst>
              <a:gd name="adj1" fmla="val 18924"/>
              <a:gd name="adj2" fmla="val 76182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</a:rPr>
              <a:t>Maintenant tu peux répondre !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070E16D-93B9-4521-92A3-10D33B83E18A}"/>
              </a:ext>
            </a:extLst>
          </p:cNvPr>
          <p:cNvSpPr txBox="1"/>
          <p:nvPr/>
        </p:nvSpPr>
        <p:spPr>
          <a:xfrm>
            <a:off x="988541" y="2236573"/>
            <a:ext cx="22983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/>
              <a:t>5			</a:t>
            </a:r>
            <a:r>
              <a:rPr lang="fr-FR" sz="3000" b="1" dirty="0">
                <a:solidFill>
                  <a:srgbClr val="FFFF00"/>
                </a:solidFill>
              </a:rPr>
              <a:t>25</a:t>
            </a:r>
          </a:p>
          <a:p>
            <a:endParaRPr lang="fr-FR" sz="3000" dirty="0"/>
          </a:p>
          <a:p>
            <a:r>
              <a:rPr lang="fr-FR" sz="3000" dirty="0"/>
              <a:t>3			15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81053C4C-3646-4651-A499-464FAA44811E}"/>
              </a:ext>
            </a:extLst>
          </p:cNvPr>
          <p:cNvCxnSpPr/>
          <p:nvPr/>
        </p:nvCxnSpPr>
        <p:spPr>
          <a:xfrm flipH="1">
            <a:off x="778476" y="2977978"/>
            <a:ext cx="630194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46CAE171-B34C-4235-9020-8E11DD62801B}"/>
              </a:ext>
            </a:extLst>
          </p:cNvPr>
          <p:cNvCxnSpPr/>
          <p:nvPr/>
        </p:nvCxnSpPr>
        <p:spPr>
          <a:xfrm flipH="1">
            <a:off x="2277762" y="2977978"/>
            <a:ext cx="630194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711CAEF3-109D-4656-80F9-72C1143302AA}"/>
              </a:ext>
            </a:extLst>
          </p:cNvPr>
          <p:cNvCxnSpPr/>
          <p:nvPr/>
        </p:nvCxnSpPr>
        <p:spPr>
          <a:xfrm>
            <a:off x="1680518" y="2876848"/>
            <a:ext cx="33363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056136B-35A8-499E-B86B-65C040CEA32A}"/>
              </a:ext>
            </a:extLst>
          </p:cNvPr>
          <p:cNvCxnSpPr/>
          <p:nvPr/>
        </p:nvCxnSpPr>
        <p:spPr>
          <a:xfrm>
            <a:off x="1680518" y="3031091"/>
            <a:ext cx="33363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Flèche : courbe vers le bas 12">
            <a:extLst>
              <a:ext uri="{FF2B5EF4-FFF2-40B4-BE49-F238E27FC236}">
                <a16:creationId xmlns:a16="http://schemas.microsoft.com/office/drawing/2014/main" id="{8D461E6F-618B-46D6-8453-94504DCD5104}"/>
              </a:ext>
            </a:extLst>
          </p:cNvPr>
          <p:cNvSpPr/>
          <p:nvPr/>
        </p:nvSpPr>
        <p:spPr>
          <a:xfrm>
            <a:off x="1186249" y="1729708"/>
            <a:ext cx="1359243" cy="457439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" name="Flèche : courbe vers le bas 13">
            <a:extLst>
              <a:ext uri="{FF2B5EF4-FFF2-40B4-BE49-F238E27FC236}">
                <a16:creationId xmlns:a16="http://schemas.microsoft.com/office/drawing/2014/main" id="{6A01651E-B428-4F25-BEFB-88249AC4F139}"/>
              </a:ext>
            </a:extLst>
          </p:cNvPr>
          <p:cNvSpPr/>
          <p:nvPr/>
        </p:nvSpPr>
        <p:spPr>
          <a:xfrm flipV="1">
            <a:off x="1233616" y="3620532"/>
            <a:ext cx="1359243" cy="360620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113463C-0971-4034-99F6-1C3AAD5B7F8D}"/>
              </a:ext>
            </a:extLst>
          </p:cNvPr>
          <p:cNvSpPr txBox="1"/>
          <p:nvPr/>
        </p:nvSpPr>
        <p:spPr>
          <a:xfrm>
            <a:off x="988541" y="4709529"/>
            <a:ext cx="22983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/>
              <a:t>8			</a:t>
            </a:r>
            <a:r>
              <a:rPr lang="fr-FR" sz="3000" b="1" dirty="0">
                <a:solidFill>
                  <a:srgbClr val="FFFF00"/>
                </a:solidFill>
              </a:rPr>
              <a:t>24</a:t>
            </a:r>
          </a:p>
          <a:p>
            <a:endParaRPr lang="fr-FR" sz="3000" dirty="0"/>
          </a:p>
          <a:p>
            <a:r>
              <a:rPr lang="fr-FR" sz="3000" dirty="0"/>
              <a:t>5			15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81423F7E-2756-4787-BD7E-ACBBE6C4866D}"/>
              </a:ext>
            </a:extLst>
          </p:cNvPr>
          <p:cNvCxnSpPr/>
          <p:nvPr/>
        </p:nvCxnSpPr>
        <p:spPr>
          <a:xfrm flipH="1">
            <a:off x="871152" y="5448193"/>
            <a:ext cx="630194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202BC67D-66E3-43CE-9DE4-F856736AFB09}"/>
              </a:ext>
            </a:extLst>
          </p:cNvPr>
          <p:cNvCxnSpPr/>
          <p:nvPr/>
        </p:nvCxnSpPr>
        <p:spPr>
          <a:xfrm flipH="1">
            <a:off x="2230395" y="5448193"/>
            <a:ext cx="630194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A6715FD2-A177-401A-928D-74727AEA0974}"/>
              </a:ext>
            </a:extLst>
          </p:cNvPr>
          <p:cNvCxnSpPr/>
          <p:nvPr/>
        </p:nvCxnSpPr>
        <p:spPr>
          <a:xfrm>
            <a:off x="1680518" y="5294870"/>
            <a:ext cx="33363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4F1DB462-16CC-4691-91EA-5FBD30A08FB9}"/>
              </a:ext>
            </a:extLst>
          </p:cNvPr>
          <p:cNvCxnSpPr/>
          <p:nvPr/>
        </p:nvCxnSpPr>
        <p:spPr>
          <a:xfrm>
            <a:off x="1680518" y="5546124"/>
            <a:ext cx="33363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Flèche : courbe vers le bas 20">
            <a:extLst>
              <a:ext uri="{FF2B5EF4-FFF2-40B4-BE49-F238E27FC236}">
                <a16:creationId xmlns:a16="http://schemas.microsoft.com/office/drawing/2014/main" id="{EF80FF35-DF7D-4A43-A053-26C4D11FFADE}"/>
              </a:ext>
            </a:extLst>
          </p:cNvPr>
          <p:cNvSpPr/>
          <p:nvPr/>
        </p:nvSpPr>
        <p:spPr>
          <a:xfrm>
            <a:off x="1248032" y="4473147"/>
            <a:ext cx="1359243" cy="314860"/>
          </a:xfrm>
          <a:prstGeom prst="curved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3" name="Flèche : courbe vers le bas 22">
            <a:extLst>
              <a:ext uri="{FF2B5EF4-FFF2-40B4-BE49-F238E27FC236}">
                <a16:creationId xmlns:a16="http://schemas.microsoft.com/office/drawing/2014/main" id="{A67BCAA0-9BFE-4F26-AAEA-5B94C0047248}"/>
              </a:ext>
            </a:extLst>
          </p:cNvPr>
          <p:cNvSpPr/>
          <p:nvPr/>
        </p:nvSpPr>
        <p:spPr>
          <a:xfrm flipV="1">
            <a:off x="1235674" y="6318879"/>
            <a:ext cx="1359243" cy="264973"/>
          </a:xfrm>
          <a:prstGeom prst="curved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137D08C1-B22B-4ACB-BB4B-02D1A28F7695}"/>
              </a:ext>
            </a:extLst>
          </p:cNvPr>
          <p:cNvCxnSpPr>
            <a:cxnSpLocks/>
          </p:cNvCxnSpPr>
          <p:nvPr/>
        </p:nvCxnSpPr>
        <p:spPr>
          <a:xfrm>
            <a:off x="3237469" y="3200400"/>
            <a:ext cx="1149180" cy="56292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20F814BE-5F0F-4190-9B99-3FE2167E9293}"/>
              </a:ext>
            </a:extLst>
          </p:cNvPr>
          <p:cNvCxnSpPr>
            <a:cxnSpLocks/>
          </p:cNvCxnSpPr>
          <p:nvPr/>
        </p:nvCxnSpPr>
        <p:spPr>
          <a:xfrm flipV="1">
            <a:off x="3237469" y="4788007"/>
            <a:ext cx="2093365" cy="75811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36569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28743237-57A8-49E8-9C9E-9BDA607B2A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6859" y="321275"/>
            <a:ext cx="11578281" cy="1421027"/>
          </a:xfrm>
        </p:spPr>
        <p:txBody>
          <a:bodyPr>
            <a:normAutofit/>
          </a:bodyPr>
          <a:lstStyle/>
          <a:p>
            <a:r>
              <a:rPr lang="fr-FR" sz="3000" i="1" dirty="0"/>
              <a:t>On s’entraîne !</a:t>
            </a:r>
          </a:p>
          <a:p>
            <a:r>
              <a:rPr lang="fr-FR" sz="3000" i="1" dirty="0"/>
              <a:t>Tu as ta feuille et UN stylo ?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3D28991-BC4F-4ADE-926F-97079EC74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854" y="2343149"/>
            <a:ext cx="7174134" cy="234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6400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28743237-57A8-49E8-9C9E-9BDA607B2A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6859" y="321275"/>
            <a:ext cx="11578281" cy="1421027"/>
          </a:xfrm>
        </p:spPr>
        <p:txBody>
          <a:bodyPr>
            <a:normAutofit/>
          </a:bodyPr>
          <a:lstStyle/>
          <a:p>
            <a:r>
              <a:rPr lang="fr-FR" sz="3000" i="1" dirty="0"/>
              <a:t>On vérifie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75D8AF2-DE12-4E44-B0FF-D575D61B1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256" y="2265535"/>
            <a:ext cx="8737488" cy="285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3789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28743237-57A8-49E8-9C9E-9BDA607B2A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416" y="1"/>
            <a:ext cx="11578281" cy="6721476"/>
          </a:xfrm>
        </p:spPr>
        <p:txBody>
          <a:bodyPr>
            <a:normAutofit/>
          </a:bodyPr>
          <a:lstStyle/>
          <a:p>
            <a:r>
              <a:rPr lang="fr-FR" sz="3000" i="1" dirty="0"/>
              <a:t>On s’entraîne, </a:t>
            </a:r>
            <a:r>
              <a:rPr lang="fr-FR" sz="3000" i="1" dirty="0">
                <a:solidFill>
                  <a:srgbClr val="FFFF00"/>
                </a:solidFill>
              </a:rPr>
              <a:t>AVEC OU sans </a:t>
            </a:r>
            <a:r>
              <a:rPr lang="fr-FR" sz="3000" i="1" dirty="0"/>
              <a:t>les dessins !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091CF5C-CD3E-41CA-B90B-27AABFD92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1141" y="4756306"/>
            <a:ext cx="1525443" cy="1980616"/>
          </a:xfrm>
          <a:prstGeom prst="rect">
            <a:avLst/>
          </a:prstGeom>
        </p:spPr>
      </p:pic>
      <p:sp>
        <p:nvSpPr>
          <p:cNvPr id="9" name="Bulle narrative : rectangle à coins arrondis 8">
            <a:extLst>
              <a:ext uri="{FF2B5EF4-FFF2-40B4-BE49-F238E27FC236}">
                <a16:creationId xmlns:a16="http://schemas.microsoft.com/office/drawing/2014/main" id="{6454ACBF-092C-4BC1-9595-98E6DC4AF21F}"/>
              </a:ext>
            </a:extLst>
          </p:cNvPr>
          <p:cNvSpPr/>
          <p:nvPr/>
        </p:nvSpPr>
        <p:spPr>
          <a:xfrm>
            <a:off x="5794371" y="4066877"/>
            <a:ext cx="4137420" cy="1378858"/>
          </a:xfrm>
          <a:prstGeom prst="wedgeRoundRectCallout">
            <a:avLst>
              <a:gd name="adj1" fmla="val 57170"/>
              <a:gd name="adj2" fmla="val 4162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300" dirty="0">
                <a:solidFill>
                  <a:schemeClr val="tx1"/>
                </a:solidFill>
              </a:rPr>
              <a:t>Encore une fois tu vas voir que les tables de multiplications sont super importantes !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0A9EAAF-A665-435F-A752-60A9F0040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034" y="931864"/>
            <a:ext cx="9339368" cy="276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6254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28743237-57A8-49E8-9C9E-9BDA607B2A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416" y="1"/>
            <a:ext cx="11578281" cy="6721476"/>
          </a:xfrm>
        </p:spPr>
        <p:txBody>
          <a:bodyPr>
            <a:normAutofit/>
          </a:bodyPr>
          <a:lstStyle/>
          <a:p>
            <a:r>
              <a:rPr lang="fr-FR" sz="3000" i="1" dirty="0"/>
              <a:t>On vérifie !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091CF5C-CD3E-41CA-B90B-27AABFD92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1141" y="4756306"/>
            <a:ext cx="1525443" cy="1980616"/>
          </a:xfrm>
          <a:prstGeom prst="rect">
            <a:avLst/>
          </a:prstGeom>
        </p:spPr>
      </p:pic>
      <p:sp>
        <p:nvSpPr>
          <p:cNvPr id="9" name="Bulle narrative : rectangle à coins arrondis 8">
            <a:extLst>
              <a:ext uri="{FF2B5EF4-FFF2-40B4-BE49-F238E27FC236}">
                <a16:creationId xmlns:a16="http://schemas.microsoft.com/office/drawing/2014/main" id="{6454ACBF-092C-4BC1-9595-98E6DC4AF21F}"/>
              </a:ext>
            </a:extLst>
          </p:cNvPr>
          <p:cNvSpPr/>
          <p:nvPr/>
        </p:nvSpPr>
        <p:spPr>
          <a:xfrm>
            <a:off x="5794371" y="4066877"/>
            <a:ext cx="4137420" cy="1378858"/>
          </a:xfrm>
          <a:prstGeom prst="wedgeRoundRectCallout">
            <a:avLst>
              <a:gd name="adj1" fmla="val 57170"/>
              <a:gd name="adj2" fmla="val 4162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300" dirty="0">
                <a:solidFill>
                  <a:schemeClr val="tx1"/>
                </a:solidFill>
              </a:rPr>
              <a:t>Encore une fois tu vas voir que les tables de multiplications sont super importantes !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255103A-D869-4971-BD0D-190D9FA6C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735" y="1016079"/>
            <a:ext cx="9296400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8209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28743237-57A8-49E8-9C9E-9BDA607B2A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416" y="1"/>
            <a:ext cx="11578281" cy="6721476"/>
          </a:xfrm>
        </p:spPr>
        <p:txBody>
          <a:bodyPr>
            <a:normAutofit/>
          </a:bodyPr>
          <a:lstStyle/>
          <a:p>
            <a:r>
              <a:rPr lang="fr-FR" sz="3000" i="1" dirty="0"/>
              <a:t>On s’entraîne, </a:t>
            </a:r>
            <a:r>
              <a:rPr lang="fr-FR" sz="3000" i="1" dirty="0">
                <a:solidFill>
                  <a:srgbClr val="FFFF00"/>
                </a:solidFill>
              </a:rPr>
              <a:t>AVEC OU sans </a:t>
            </a:r>
            <a:r>
              <a:rPr lang="fr-FR" sz="3000" i="1" dirty="0"/>
              <a:t>les dessins !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12C8962-B3A3-4FCB-846D-0CB89114B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08" y="680103"/>
            <a:ext cx="7176503" cy="546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2361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28743237-57A8-49E8-9C9E-9BDA607B2A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416" y="1"/>
            <a:ext cx="11578281" cy="6721476"/>
          </a:xfrm>
        </p:spPr>
        <p:txBody>
          <a:bodyPr>
            <a:normAutofit/>
          </a:bodyPr>
          <a:lstStyle/>
          <a:p>
            <a:r>
              <a:rPr lang="fr-FR" sz="3000" i="1" dirty="0"/>
              <a:t>On vérifie !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92ABBDB-FC9F-4A15-9062-6353D24D3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224" y="747712"/>
            <a:ext cx="7360251" cy="558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7925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28743237-57A8-49E8-9C9E-9BDA607B2A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416" y="-37069"/>
            <a:ext cx="11578281" cy="6721476"/>
          </a:xfrm>
        </p:spPr>
        <p:txBody>
          <a:bodyPr>
            <a:normAutofit/>
          </a:bodyPr>
          <a:lstStyle/>
          <a:p>
            <a:r>
              <a:rPr lang="fr-FR" sz="3000" i="1" dirty="0"/>
              <a:t>On s’entraîne, </a:t>
            </a:r>
            <a:r>
              <a:rPr lang="fr-FR" sz="3000" i="1" dirty="0">
                <a:solidFill>
                  <a:srgbClr val="FFFF00"/>
                </a:solidFill>
              </a:rPr>
              <a:t>sans</a:t>
            </a:r>
            <a:r>
              <a:rPr lang="fr-FR" sz="3000" i="1" dirty="0"/>
              <a:t> les dessins !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18875DF-8E7C-4AA6-A4A1-295D2D9F8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655" y="744068"/>
            <a:ext cx="10199988" cy="1825839"/>
          </a:xfrm>
          <a:prstGeom prst="rect">
            <a:avLst/>
          </a:prstGeom>
        </p:spPr>
      </p:pic>
      <p:sp>
        <p:nvSpPr>
          <p:cNvPr id="5" name="Bulle narrative : rectangle à coins arrondis 4">
            <a:extLst>
              <a:ext uri="{FF2B5EF4-FFF2-40B4-BE49-F238E27FC236}">
                <a16:creationId xmlns:a16="http://schemas.microsoft.com/office/drawing/2014/main" id="{8A428E51-2992-45D6-8672-36E5A9942A03}"/>
              </a:ext>
            </a:extLst>
          </p:cNvPr>
          <p:cNvSpPr/>
          <p:nvPr/>
        </p:nvSpPr>
        <p:spPr>
          <a:xfrm>
            <a:off x="3038623" y="3201858"/>
            <a:ext cx="2313673" cy="550175"/>
          </a:xfrm>
          <a:prstGeom prst="wedgeRoundRectCallout">
            <a:avLst>
              <a:gd name="adj1" fmla="val -49776"/>
              <a:gd name="adj2" fmla="val 9966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Tu peux me suivre ?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41C7404-29AC-4B93-97F1-DD9972D721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69" y="3874237"/>
            <a:ext cx="2485654" cy="104397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AEE8210-5615-484C-9340-0A9EFC610B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615" y="4288094"/>
            <a:ext cx="8495969" cy="148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083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28743237-57A8-49E8-9C9E-9BDA607B2A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416" y="835165"/>
            <a:ext cx="11578281" cy="5886312"/>
          </a:xfrm>
        </p:spPr>
        <p:txBody>
          <a:bodyPr>
            <a:normAutofit/>
          </a:bodyPr>
          <a:lstStyle/>
          <a:p>
            <a:r>
              <a:rPr lang="fr-FR" sz="3000" i="1" dirty="0"/>
              <a:t>4 manières de </a:t>
            </a:r>
            <a:r>
              <a:rPr lang="fr-FR" sz="3000" i="1" dirty="0" err="1"/>
              <a:t>réprésenter</a:t>
            </a:r>
            <a:r>
              <a:rPr lang="fr-FR" sz="3000" i="1" dirty="0"/>
              <a:t> des fractions, des parts de… mais il en existe d’autres 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CF099CA-E8CB-45BF-AEDB-8F8A2191A984}"/>
              </a:ext>
            </a:extLst>
          </p:cNvPr>
          <p:cNvSpPr/>
          <p:nvPr/>
        </p:nvSpPr>
        <p:spPr>
          <a:xfrm>
            <a:off x="1429352" y="2958113"/>
            <a:ext cx="2160000" cy="2160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F8359D2F-0675-45A7-A866-E0452C665792}"/>
              </a:ext>
            </a:extLst>
          </p:cNvPr>
          <p:cNvSpPr/>
          <p:nvPr/>
        </p:nvSpPr>
        <p:spPr>
          <a:xfrm>
            <a:off x="9176108" y="3351717"/>
            <a:ext cx="2160000" cy="216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7B849D-6783-42A7-947D-106CB9CE4967}"/>
              </a:ext>
            </a:extLst>
          </p:cNvPr>
          <p:cNvSpPr/>
          <p:nvPr/>
        </p:nvSpPr>
        <p:spPr>
          <a:xfrm>
            <a:off x="4450294" y="3079437"/>
            <a:ext cx="3468524" cy="54456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6450E2-CF4C-4F07-B864-1DEAE4919C47}"/>
              </a:ext>
            </a:extLst>
          </p:cNvPr>
          <p:cNvSpPr/>
          <p:nvPr/>
        </p:nvSpPr>
        <p:spPr>
          <a:xfrm>
            <a:off x="1774411" y="6103479"/>
            <a:ext cx="7401697" cy="7414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36063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28743237-57A8-49E8-9C9E-9BDA607B2A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416" y="1"/>
            <a:ext cx="11578281" cy="6721476"/>
          </a:xfrm>
        </p:spPr>
        <p:txBody>
          <a:bodyPr>
            <a:normAutofit/>
          </a:bodyPr>
          <a:lstStyle/>
          <a:p>
            <a:r>
              <a:rPr lang="fr-FR" sz="3000" i="1" dirty="0"/>
              <a:t>On vérifie !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B194E50-956D-4774-B407-1F043EB34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06" y="1396442"/>
            <a:ext cx="11772900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365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28743237-57A8-49E8-9C9E-9BDA607B2A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416" y="1"/>
            <a:ext cx="11578281" cy="6721476"/>
          </a:xfrm>
        </p:spPr>
        <p:txBody>
          <a:bodyPr>
            <a:normAutofit/>
          </a:bodyPr>
          <a:lstStyle/>
          <a:p>
            <a:r>
              <a:rPr lang="fr-FR" sz="3000" i="1" dirty="0"/>
              <a:t>On vérifie !</a:t>
            </a:r>
          </a:p>
          <a:p>
            <a:endParaRPr lang="fr-FR" sz="3000" i="1" dirty="0"/>
          </a:p>
          <a:p>
            <a:r>
              <a:rPr lang="fr-FR" sz="3000" i="1" dirty="0"/>
              <a:t>Une fraction &gt; 1 mais &lt; 3</a:t>
            </a:r>
          </a:p>
          <a:p>
            <a:endParaRPr lang="fr-FR" sz="3000" i="1" dirty="0"/>
          </a:p>
          <a:p>
            <a:r>
              <a:rPr lang="fr-FR" sz="3000" i="1" dirty="0"/>
              <a:t>Quelqu’un a trouvé ?</a:t>
            </a:r>
          </a:p>
        </p:txBody>
      </p:sp>
    </p:spTree>
    <p:extLst>
      <p:ext uri="{BB962C8B-B14F-4D97-AF65-F5344CB8AC3E}">
        <p14:creationId xmlns:p14="http://schemas.microsoft.com/office/powerpoint/2010/main" val="15960422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28743237-57A8-49E8-9C9E-9BDA607B2A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416" y="1"/>
            <a:ext cx="11578281" cy="6721476"/>
          </a:xfrm>
        </p:spPr>
        <p:txBody>
          <a:bodyPr>
            <a:normAutofit/>
          </a:bodyPr>
          <a:lstStyle/>
          <a:p>
            <a:r>
              <a:rPr lang="fr-FR" sz="3000" i="1" dirty="0"/>
              <a:t>Alors, que retient- on ?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F0E791E-1EF3-4D3B-9697-A7DF815D7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18" y="900300"/>
            <a:ext cx="2743200" cy="392604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3F6945E-C72E-4526-89D3-23631F3E09DE}"/>
              </a:ext>
            </a:extLst>
          </p:cNvPr>
          <p:cNvSpPr txBox="1"/>
          <p:nvPr/>
        </p:nvSpPr>
        <p:spPr>
          <a:xfrm>
            <a:off x="3642020" y="1477108"/>
            <a:ext cx="833167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/>
              <a:t>Quelle est la condition pour qu’on puisse comparer des fractions ?</a:t>
            </a:r>
          </a:p>
          <a:p>
            <a:endParaRPr lang="fr-FR" sz="4000" b="1" dirty="0"/>
          </a:p>
          <a:p>
            <a:r>
              <a:rPr lang="fr-FR" sz="4000" b="1" dirty="0"/>
              <a:t>Pourquoi faut- il savoir trouver une fraction équivalente ?</a:t>
            </a:r>
          </a:p>
          <a:p>
            <a:endParaRPr lang="fr-FR" sz="4000" b="1" dirty="0"/>
          </a:p>
          <a:p>
            <a:r>
              <a:rPr lang="fr-FR" sz="4000" b="1" dirty="0"/>
              <a:t>Des astuces ?</a:t>
            </a:r>
          </a:p>
        </p:txBody>
      </p:sp>
    </p:spTree>
    <p:extLst>
      <p:ext uri="{BB962C8B-B14F-4D97-AF65-F5344CB8AC3E}">
        <p14:creationId xmlns:p14="http://schemas.microsoft.com/office/powerpoint/2010/main" val="781168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28743237-57A8-49E8-9C9E-9BDA607B2A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416" y="1"/>
            <a:ext cx="11578281" cy="6721476"/>
          </a:xfrm>
        </p:spPr>
        <p:txBody>
          <a:bodyPr>
            <a:normAutofit/>
          </a:bodyPr>
          <a:lstStyle/>
          <a:p>
            <a:r>
              <a:rPr lang="fr-FR" sz="3000" i="1" dirty="0"/>
              <a:t>Alors, que retient- on ?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F0E791E-1EF3-4D3B-9697-A7DF815D7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84" y="1266060"/>
            <a:ext cx="2743200" cy="3926048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C3EA52A-E984-4999-942F-89CAECC87D23}"/>
              </a:ext>
            </a:extLst>
          </p:cNvPr>
          <p:cNvSpPr txBox="1"/>
          <p:nvPr/>
        </p:nvSpPr>
        <p:spPr>
          <a:xfrm>
            <a:off x="3670152" y="849608"/>
            <a:ext cx="8303545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/>
              <a:t>Quelle condition ?</a:t>
            </a:r>
          </a:p>
          <a:p>
            <a:r>
              <a:rPr lang="fr-FR" sz="2500" dirty="0"/>
              <a:t>Trouver aux fractions comparées un dénominateur commun.</a:t>
            </a:r>
          </a:p>
          <a:p>
            <a:endParaRPr lang="fr-FR" sz="4000" b="1" dirty="0"/>
          </a:p>
          <a:p>
            <a:r>
              <a:rPr lang="fr-FR" sz="4000" b="1" dirty="0"/>
              <a:t>On passe par des fractions équivalentes…</a:t>
            </a:r>
          </a:p>
          <a:p>
            <a:r>
              <a:rPr lang="fr-FR" sz="2500" dirty="0"/>
              <a:t>Pour chaque fraction comparée, ou au moins une des deux, on doit changer leur « écriture »,</a:t>
            </a:r>
            <a:endParaRPr lang="fr-FR" sz="2500" b="1" dirty="0"/>
          </a:p>
          <a:p>
            <a:endParaRPr lang="fr-FR" sz="4000" b="1" dirty="0"/>
          </a:p>
          <a:p>
            <a:r>
              <a:rPr lang="fr-FR" sz="4000" b="1" dirty="0"/>
              <a:t>Astuces ?</a:t>
            </a:r>
          </a:p>
          <a:p>
            <a:r>
              <a:rPr lang="fr-FR" sz="2500" dirty="0"/>
              <a:t>On cherche dans les tables une réponse commune pour trouver le dénominateur commun.</a:t>
            </a:r>
          </a:p>
        </p:txBody>
      </p:sp>
    </p:spTree>
    <p:extLst>
      <p:ext uri="{BB962C8B-B14F-4D97-AF65-F5344CB8AC3E}">
        <p14:creationId xmlns:p14="http://schemas.microsoft.com/office/powerpoint/2010/main" val="2480589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28743237-57A8-49E8-9C9E-9BDA607B2A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416" y="835165"/>
            <a:ext cx="11578281" cy="2933640"/>
          </a:xfrm>
        </p:spPr>
        <p:txBody>
          <a:bodyPr>
            <a:normAutofit/>
          </a:bodyPr>
          <a:lstStyle/>
          <a:p>
            <a:r>
              <a:rPr lang="fr-FR" sz="3000" i="1" dirty="0"/>
              <a:t>Pouvez- vous remettre au bon endroit</a:t>
            </a:r>
          </a:p>
          <a:p>
            <a:endParaRPr lang="fr-FR" sz="3000" i="1" dirty="0"/>
          </a:p>
          <a:p>
            <a:r>
              <a:rPr lang="fr-FR" sz="3000" i="1" dirty="0"/>
              <a:t>ces mots importants ?</a:t>
            </a:r>
          </a:p>
          <a:p>
            <a:endParaRPr lang="fr-FR" sz="3000" i="1" dirty="0"/>
          </a:p>
          <a:p>
            <a:r>
              <a:rPr lang="fr-FR" sz="3000" i="1" dirty="0">
                <a:solidFill>
                  <a:srgbClr val="FFC000"/>
                </a:solidFill>
              </a:rPr>
              <a:t>Numérateur</a:t>
            </a:r>
            <a:r>
              <a:rPr lang="fr-FR" sz="3000" i="1" dirty="0"/>
              <a:t>			</a:t>
            </a:r>
            <a:r>
              <a:rPr lang="fr-FR" sz="3000" i="1" dirty="0">
                <a:solidFill>
                  <a:srgbClr val="FFC000"/>
                </a:solidFill>
              </a:rPr>
              <a:t>dénominateur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6B13070F-40B8-4F74-9065-942871AD97A9}"/>
              </a:ext>
            </a:extLst>
          </p:cNvPr>
          <p:cNvCxnSpPr/>
          <p:nvPr/>
        </p:nvCxnSpPr>
        <p:spPr>
          <a:xfrm>
            <a:off x="4090086" y="5152768"/>
            <a:ext cx="4349579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D039C57C-1E2B-4AFA-A499-63583C376A96}"/>
              </a:ext>
            </a:extLst>
          </p:cNvPr>
          <p:cNvSpPr txBox="1"/>
          <p:nvPr/>
        </p:nvSpPr>
        <p:spPr>
          <a:xfrm>
            <a:off x="5795319" y="3892378"/>
            <a:ext cx="12356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0" dirty="0"/>
              <a:t>?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222395E-F3C1-4464-88D0-CD658D273313}"/>
              </a:ext>
            </a:extLst>
          </p:cNvPr>
          <p:cNvSpPr txBox="1"/>
          <p:nvPr/>
        </p:nvSpPr>
        <p:spPr>
          <a:xfrm>
            <a:off x="5885935" y="5438059"/>
            <a:ext cx="12356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99912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6B13070F-40B8-4F74-9065-942871AD97A9}"/>
              </a:ext>
            </a:extLst>
          </p:cNvPr>
          <p:cNvCxnSpPr/>
          <p:nvPr/>
        </p:nvCxnSpPr>
        <p:spPr>
          <a:xfrm>
            <a:off x="2434281" y="1510972"/>
            <a:ext cx="4349579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D039C57C-1E2B-4AFA-A499-63583C376A96}"/>
              </a:ext>
            </a:extLst>
          </p:cNvPr>
          <p:cNvSpPr txBox="1"/>
          <p:nvPr/>
        </p:nvSpPr>
        <p:spPr>
          <a:xfrm>
            <a:off x="2434281" y="321276"/>
            <a:ext cx="66602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i="1" dirty="0">
                <a:solidFill>
                  <a:srgbClr val="FFC000"/>
                </a:solidFill>
              </a:rPr>
              <a:t>Numérateur</a:t>
            </a:r>
            <a:endParaRPr lang="fr-FR" sz="70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222395E-F3C1-4464-88D0-CD658D273313}"/>
              </a:ext>
            </a:extLst>
          </p:cNvPr>
          <p:cNvSpPr txBox="1"/>
          <p:nvPr/>
        </p:nvSpPr>
        <p:spPr>
          <a:xfrm>
            <a:off x="2215606" y="1555228"/>
            <a:ext cx="54987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i="1" dirty="0">
                <a:solidFill>
                  <a:srgbClr val="FFC000"/>
                </a:solidFill>
              </a:rPr>
              <a:t>dé</a:t>
            </a:r>
            <a:r>
              <a:rPr lang="fr-FR" sz="7200" b="1" i="1" dirty="0">
                <a:solidFill>
                  <a:srgbClr val="FFC000"/>
                </a:solidFill>
              </a:rPr>
              <a:t>nomin</a:t>
            </a:r>
            <a:r>
              <a:rPr lang="fr-FR" sz="7200" i="1" dirty="0">
                <a:solidFill>
                  <a:srgbClr val="FFC000"/>
                </a:solidFill>
              </a:rPr>
              <a:t>ateur</a:t>
            </a:r>
            <a:endParaRPr lang="fr-FR" sz="7000" dirty="0"/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F4B4BCD3-7A40-4856-B108-BEDC03B6AF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5482" y="3052119"/>
            <a:ext cx="11355860" cy="3484605"/>
          </a:xfrm>
        </p:spPr>
        <p:txBody>
          <a:bodyPr>
            <a:normAutofit/>
          </a:bodyPr>
          <a:lstStyle/>
          <a:p>
            <a:pPr algn="l"/>
            <a:r>
              <a:rPr lang="fr-FR" dirty="0"/>
              <a:t>Le numérateur :</a:t>
            </a:r>
          </a:p>
          <a:p>
            <a:pPr marL="342900" indent="-342900" algn="l">
              <a:buFont typeface="Wingdings" panose="05000000000000000000" pitchFamily="2" charset="2"/>
              <a:buChar char="à"/>
            </a:pPr>
            <a:r>
              <a:rPr lang="fr-FR" dirty="0"/>
              <a:t>ce qu’on colorie ou laisse blanc</a:t>
            </a:r>
          </a:p>
          <a:p>
            <a:pPr marL="342900" indent="-342900" algn="l">
              <a:buFont typeface="Wingdings" panose="05000000000000000000" pitchFamily="2" charset="2"/>
              <a:buChar char="à"/>
            </a:pPr>
            <a:r>
              <a:rPr lang="fr-FR" dirty="0"/>
              <a:t>Ce qu’on prend ou ce qu’on laisse</a:t>
            </a:r>
          </a:p>
          <a:p>
            <a:pPr marL="342900" indent="-342900" algn="l">
              <a:buFont typeface="Wingdings" panose="05000000000000000000" pitchFamily="2" charset="2"/>
              <a:buChar char="à"/>
            </a:pPr>
            <a:r>
              <a:rPr lang="fr-FR" dirty="0"/>
              <a:t>Ce qu’on achète ou ce qu’on économise…</a:t>
            </a:r>
          </a:p>
          <a:p>
            <a:pPr algn="l"/>
            <a:endParaRPr lang="fr-FR" dirty="0"/>
          </a:p>
          <a:p>
            <a:pPr algn="l"/>
            <a:r>
              <a:rPr lang="fr-FR" dirty="0"/>
              <a:t>Le dénominateur :</a:t>
            </a:r>
          </a:p>
          <a:p>
            <a:pPr algn="l"/>
            <a:r>
              <a:rPr lang="fr-FR" dirty="0">
                <a:sym typeface="Wingdings" panose="05000000000000000000" pitchFamily="2" charset="2"/>
              </a:rPr>
              <a:t>le nombre de parts d’une unité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1198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28743237-57A8-49E8-9C9E-9BDA607B2A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416" y="1"/>
            <a:ext cx="11578281" cy="3237470"/>
          </a:xfrm>
        </p:spPr>
        <p:txBody>
          <a:bodyPr>
            <a:normAutofit/>
          </a:bodyPr>
          <a:lstStyle/>
          <a:p>
            <a:r>
              <a:rPr lang="fr-FR" sz="4000" i="1" dirty="0">
                <a:solidFill>
                  <a:srgbClr val="FFC000"/>
                </a:solidFill>
              </a:rPr>
              <a:t>Un piège à éviter !</a:t>
            </a:r>
          </a:p>
          <a:p>
            <a:endParaRPr lang="fr-FR" sz="3000" i="1" dirty="0"/>
          </a:p>
          <a:p>
            <a:r>
              <a:rPr lang="fr-FR" sz="3000" i="1" dirty="0"/>
              <a:t>Trouvez l’erreur de Lulu et expliquez-lui pourquoi il se trompe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EA392BD-6C65-474C-A67E-A7A831615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9181" y="3769455"/>
            <a:ext cx="1775041" cy="180344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AD707C1-BDC6-4B24-96AE-C00F76DFC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854" y="3076832"/>
            <a:ext cx="2333403" cy="3620530"/>
          </a:xfrm>
          <a:prstGeom prst="rect">
            <a:avLst/>
          </a:prstGeom>
        </p:spPr>
      </p:pic>
      <p:sp>
        <p:nvSpPr>
          <p:cNvPr id="6" name="Bulle narrative : rectangle 5">
            <a:extLst>
              <a:ext uri="{FF2B5EF4-FFF2-40B4-BE49-F238E27FC236}">
                <a16:creationId xmlns:a16="http://schemas.microsoft.com/office/drawing/2014/main" id="{DC836827-A6BE-4981-A268-560ABF2D169A}"/>
              </a:ext>
            </a:extLst>
          </p:cNvPr>
          <p:cNvSpPr/>
          <p:nvPr/>
        </p:nvSpPr>
        <p:spPr>
          <a:xfrm>
            <a:off x="7463481" y="3076832"/>
            <a:ext cx="4065373" cy="1198606"/>
          </a:xfrm>
          <a:prstGeom prst="wedgeRectCallout">
            <a:avLst>
              <a:gd name="adj1" fmla="val -48189"/>
              <a:gd name="adj2" fmla="val 7796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</a:rPr>
              <a:t>Trois quarts (3/4) de ce camembert sont coloriés.</a:t>
            </a:r>
          </a:p>
        </p:txBody>
      </p:sp>
    </p:spTree>
    <p:extLst>
      <p:ext uri="{BB962C8B-B14F-4D97-AF65-F5344CB8AC3E}">
        <p14:creationId xmlns:p14="http://schemas.microsoft.com/office/powerpoint/2010/main" val="2842782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28743237-57A8-49E8-9C9E-9BDA607B2A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416" y="1"/>
            <a:ext cx="11578281" cy="3237470"/>
          </a:xfrm>
        </p:spPr>
        <p:txBody>
          <a:bodyPr>
            <a:normAutofit/>
          </a:bodyPr>
          <a:lstStyle/>
          <a:p>
            <a:r>
              <a:rPr lang="fr-FR" sz="4000" i="1" dirty="0">
                <a:solidFill>
                  <a:srgbClr val="FFC000"/>
                </a:solidFill>
              </a:rPr>
              <a:t>Un piège à éviter !</a:t>
            </a:r>
          </a:p>
          <a:p>
            <a:endParaRPr lang="fr-FR" sz="1000" i="1" dirty="0">
              <a:solidFill>
                <a:srgbClr val="FFC000"/>
              </a:solidFill>
            </a:endParaRPr>
          </a:p>
          <a:p>
            <a:r>
              <a:rPr lang="fr-FR" sz="4000" i="1" dirty="0">
                <a:solidFill>
                  <a:schemeClr val="tx1"/>
                </a:solidFill>
              </a:rPr>
              <a:t>«</a:t>
            </a:r>
            <a:r>
              <a:rPr lang="fr-FR" sz="4000" i="1" dirty="0">
                <a:solidFill>
                  <a:srgbClr val="FFC000"/>
                </a:solidFill>
              </a:rPr>
              <a:t> </a:t>
            </a:r>
            <a:r>
              <a:rPr lang="fr-FR" sz="3000" i="1" dirty="0"/>
              <a:t>Lulu, il n’y a pas 4 parts mais 7 </a:t>
            </a:r>
          </a:p>
          <a:p>
            <a:r>
              <a:rPr lang="fr-FR" sz="3000" i="1" dirty="0"/>
              <a:t>Et donc on dit que 3/7 de ce camembert sont coloriés. »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EA392BD-6C65-474C-A67E-A7A831615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9181" y="3769455"/>
            <a:ext cx="1775041" cy="180344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AD707C1-BDC6-4B24-96AE-C00F76DFC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854" y="3076832"/>
            <a:ext cx="2333403" cy="3620530"/>
          </a:xfrm>
          <a:prstGeom prst="rect">
            <a:avLst/>
          </a:prstGeom>
        </p:spPr>
      </p:pic>
      <p:sp>
        <p:nvSpPr>
          <p:cNvPr id="6" name="Bulle narrative : rectangle 5">
            <a:extLst>
              <a:ext uri="{FF2B5EF4-FFF2-40B4-BE49-F238E27FC236}">
                <a16:creationId xmlns:a16="http://schemas.microsoft.com/office/drawing/2014/main" id="{DC836827-A6BE-4981-A268-560ABF2D169A}"/>
              </a:ext>
            </a:extLst>
          </p:cNvPr>
          <p:cNvSpPr/>
          <p:nvPr/>
        </p:nvSpPr>
        <p:spPr>
          <a:xfrm>
            <a:off x="7463481" y="3076832"/>
            <a:ext cx="4065373" cy="1198606"/>
          </a:xfrm>
          <a:prstGeom prst="wedgeRectCallout">
            <a:avLst>
              <a:gd name="adj1" fmla="val -48189"/>
              <a:gd name="adj2" fmla="val 7796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</a:rPr>
              <a:t>Merci, je comprends mieux. Mais quelqu’un peut m’enlever cette coccinelle ?</a:t>
            </a:r>
          </a:p>
        </p:txBody>
      </p:sp>
    </p:spTree>
    <p:extLst>
      <p:ext uri="{BB962C8B-B14F-4D97-AF65-F5344CB8AC3E}">
        <p14:creationId xmlns:p14="http://schemas.microsoft.com/office/powerpoint/2010/main" val="3192908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28743237-57A8-49E8-9C9E-9BDA607B2A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416" y="0"/>
            <a:ext cx="11578281" cy="2113365"/>
          </a:xfrm>
        </p:spPr>
        <p:txBody>
          <a:bodyPr>
            <a:normAutofit fontScale="85000" lnSpcReduction="20000"/>
          </a:bodyPr>
          <a:lstStyle/>
          <a:p>
            <a:endParaRPr lang="fr-FR" sz="3000" i="1" dirty="0"/>
          </a:p>
          <a:p>
            <a:r>
              <a:rPr lang="fr-FR" sz="3000" i="1" dirty="0"/>
              <a:t>Souvenez- vous de la dernière séance…</a:t>
            </a:r>
          </a:p>
          <a:p>
            <a:endParaRPr lang="fr-FR" sz="3000" i="1" dirty="0"/>
          </a:p>
          <a:p>
            <a:r>
              <a:rPr lang="fr-FR" sz="3000" i="1" dirty="0"/>
              <a:t>Comment appelle-t- on ces fractions qui</a:t>
            </a:r>
          </a:p>
          <a:p>
            <a:r>
              <a:rPr lang="fr-FR" sz="3000" i="1" dirty="0"/>
              <a:t>représentent la même partie grisée ?</a:t>
            </a:r>
          </a:p>
        </p:txBody>
      </p:sp>
      <p:pic>
        <p:nvPicPr>
          <p:cNvPr id="2050" name="Picture 2" descr="Teaching Equivalent Fractions | Fractions, Equivalent fractions ...">
            <a:extLst>
              <a:ext uri="{FF2B5EF4-FFF2-40B4-BE49-F238E27FC236}">
                <a16:creationId xmlns:a16="http://schemas.microsoft.com/office/drawing/2014/main" id="{435CEB80-DA08-42D9-AFE0-30F9B7D3B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282" y="2113366"/>
            <a:ext cx="8712545" cy="455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700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28743237-57A8-49E8-9C9E-9BDA607B2A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416" y="835165"/>
            <a:ext cx="11578281" cy="5886312"/>
          </a:xfrm>
        </p:spPr>
        <p:txBody>
          <a:bodyPr>
            <a:normAutofit/>
          </a:bodyPr>
          <a:lstStyle/>
          <a:p>
            <a:r>
              <a:rPr lang="fr-FR" sz="3000" i="1" dirty="0"/>
              <a:t>Bravo, ce se sont des fractions </a:t>
            </a:r>
            <a:r>
              <a:rPr lang="fr-FR" sz="4500" i="1" dirty="0">
                <a:solidFill>
                  <a:srgbClr val="FF0000"/>
                </a:solidFill>
              </a:rPr>
              <a:t>équivalentes</a:t>
            </a:r>
            <a:r>
              <a:rPr lang="fr-FR" sz="4500" i="1" dirty="0"/>
              <a:t>.</a:t>
            </a:r>
          </a:p>
          <a:p>
            <a:endParaRPr lang="fr-FR" sz="4500" i="1" dirty="0"/>
          </a:p>
          <a:p>
            <a:r>
              <a:rPr lang="fr-FR" sz="3500" i="1" dirty="0"/>
              <a:t>Elles n’ont pas le même ………………….</a:t>
            </a:r>
          </a:p>
          <a:p>
            <a:endParaRPr lang="fr-FR" sz="3500" i="1" dirty="0"/>
          </a:p>
          <a:p>
            <a:r>
              <a:rPr lang="fr-FR" sz="3500" i="1" dirty="0"/>
              <a:t>Ni le Même ………………………….</a:t>
            </a:r>
          </a:p>
          <a:p>
            <a:endParaRPr lang="fr-FR" sz="3500" i="1" dirty="0"/>
          </a:p>
          <a:p>
            <a:r>
              <a:rPr lang="fr-FR" sz="3500" i="1" dirty="0"/>
              <a:t>Mais elles représentent la même …….</a:t>
            </a:r>
          </a:p>
        </p:txBody>
      </p:sp>
    </p:spTree>
    <p:extLst>
      <p:ext uri="{BB962C8B-B14F-4D97-AF65-F5344CB8AC3E}">
        <p14:creationId xmlns:p14="http://schemas.microsoft.com/office/powerpoint/2010/main" val="2530828099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614</TotalTime>
  <Words>749</Words>
  <Application>Microsoft Office PowerPoint</Application>
  <PresentationFormat>Grand écran</PresentationFormat>
  <Paragraphs>144</Paragraphs>
  <Slides>33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38" baseType="lpstr">
      <vt:lpstr>Arial</vt:lpstr>
      <vt:lpstr>Gill Sans MT</vt:lpstr>
      <vt:lpstr>Impact</vt:lpstr>
      <vt:lpstr>Wingdings</vt:lpstr>
      <vt:lpstr>Badge</vt:lpstr>
      <vt:lpstr>COMPARER ET ORDONNER Des fractions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fractions équivalentes</dc:title>
  <dc:creator>Gilles Zipper</dc:creator>
  <cp:lastModifiedBy>Gilles Zipper</cp:lastModifiedBy>
  <cp:revision>30</cp:revision>
  <dcterms:created xsi:type="dcterms:W3CDTF">2020-04-17T06:36:49Z</dcterms:created>
  <dcterms:modified xsi:type="dcterms:W3CDTF">2020-04-26T18:30:09Z</dcterms:modified>
</cp:coreProperties>
</file>